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7" r:id="rId2"/>
    <p:sldId id="258" r:id="rId3"/>
    <p:sldId id="260" r:id="rId4"/>
    <p:sldId id="261" r:id="rId5"/>
    <p:sldId id="289" r:id="rId6"/>
    <p:sldId id="262" r:id="rId7"/>
    <p:sldId id="263" r:id="rId8"/>
    <p:sldId id="264" r:id="rId9"/>
    <p:sldId id="265" r:id="rId10"/>
    <p:sldId id="266" r:id="rId11"/>
    <p:sldId id="283" r:id="rId12"/>
    <p:sldId id="267" r:id="rId13"/>
    <p:sldId id="284" r:id="rId14"/>
    <p:sldId id="268" r:id="rId15"/>
    <p:sldId id="285" r:id="rId16"/>
    <p:sldId id="269" r:id="rId17"/>
    <p:sldId id="288" r:id="rId18"/>
    <p:sldId id="286" r:id="rId19"/>
    <p:sldId id="290" r:id="rId20"/>
    <p:sldId id="272" r:id="rId21"/>
    <p:sldId id="293" r:id="rId22"/>
    <p:sldId id="298" r:id="rId23"/>
    <p:sldId id="275" r:id="rId24"/>
    <p:sldId id="292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unito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687"/>
  </p:normalViewPr>
  <p:slideViewPr>
    <p:cSldViewPr snapToGrid="0">
      <p:cViewPr varScale="1">
        <p:scale>
          <a:sx n="126" d="100"/>
          <a:sy n="126" d="100"/>
        </p:scale>
        <p:origin x="12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PHYSIOLOGICAL ECOLOGY II session 4:45pm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ad2cf7e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2ad2cf7e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transmit </a:t>
            </a:r>
            <a:r>
              <a:rPr lang="en-US" dirty="0" err="1"/>
              <a:t>pycno</a:t>
            </a:r>
            <a:r>
              <a:rPr lang="en-US" dirty="0"/>
              <a:t> to </a:t>
            </a:r>
            <a:r>
              <a:rPr lang="en-US" dirty="0" err="1"/>
              <a:t>pycno</a:t>
            </a:r>
            <a:r>
              <a:rPr lang="en-US" dirty="0"/>
              <a:t> - some individual variability , but roughly same timeframe within the species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ad2cf7e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2ad2cf7e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PICS OF PYCNOS WASTING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863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2ad2cf7e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2ad2cf7e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to </a:t>
            </a:r>
            <a:r>
              <a:rPr lang="en-US" dirty="0" err="1"/>
              <a:t>pisaster</a:t>
            </a:r>
            <a:r>
              <a:rPr lang="en-US" dirty="0"/>
              <a:t> - variability in individuals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ONE RECOVERED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2ad2cf7e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2ad2cf7e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Pics of </a:t>
            </a:r>
            <a:r>
              <a:rPr lang="en-US" dirty="0" err="1"/>
              <a:t>pisasters</a:t>
            </a:r>
            <a:r>
              <a:rPr lang="en-US" dirty="0"/>
              <a:t> wasting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618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2ad2cf7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2ad2cf7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 err="1"/>
              <a:t>pycno</a:t>
            </a:r>
            <a:r>
              <a:rPr lang="en-US" dirty="0"/>
              <a:t> to </a:t>
            </a:r>
            <a:r>
              <a:rPr lang="en-US" dirty="0" err="1"/>
              <a:t>derm</a:t>
            </a:r>
            <a:r>
              <a:rPr lang="en-US" dirty="0"/>
              <a:t> - nothing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2ad2cf7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2ad2cf7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PICS of </a:t>
            </a:r>
            <a:r>
              <a:rPr lang="en-US" dirty="0" err="1"/>
              <a:t>derms</a:t>
            </a:r>
            <a:r>
              <a:rPr lang="en-US" dirty="0"/>
              <a:t> in NASTY WATER BEING FINE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8178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2ad2cf7e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2ad2cf7e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Expeirmental</a:t>
            </a:r>
            <a:r>
              <a:rPr lang="en-US" dirty="0"/>
              <a:t> data </a:t>
            </a:r>
            <a:r>
              <a:rPr lang="en-US" dirty="0">
                <a:sym typeface="Wingdings" pitchFamily="2" charset="2"/>
              </a:rPr>
              <a:t> it matches pretty well the supposed levels of resistance I talked about at the beginning of the talk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want to know what’s going on in the stars before disease signs hit, but after exposure was complete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Picked day 12 of the experiment – denoted by red line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 at gene expression at this time point right here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2ad2cf7e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2ad2cf7e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Sampled coelomocytes </a:t>
            </a:r>
            <a:r>
              <a:rPr lang="en-US" dirty="0">
                <a:sym typeface="Wingdings" pitchFamily="2" charset="2"/>
              </a:rPr>
              <a:t> cells responsible for  innate immune response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942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JUST got the data, so what I’m sharing today is preliminary and the beginnings of a lot of exciting possibilities with this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6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0daecfc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0daecfc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don’t know why </a:t>
            </a:r>
            <a:r>
              <a:rPr lang="en-US" dirty="0">
                <a:sym typeface="Wingdings" pitchFamily="2" charset="2"/>
              </a:rPr>
              <a:t>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Derm</a:t>
            </a:r>
            <a:r>
              <a:rPr lang="en-US" dirty="0"/>
              <a:t> pop increasing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pycnos</a:t>
            </a:r>
            <a:r>
              <a:rPr lang="en" dirty="0"/>
              <a:t> being more susceptible, - critically endangered IUCN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ed and green sea urchins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1d745be1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1d745be1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1d745be1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1d745be1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 err="1"/>
              <a:t>hese</a:t>
            </a:r>
            <a:r>
              <a:rPr lang="en" dirty="0"/>
              <a:t> are abundant biological process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Wingdings" pitchFamily="2" charset="2"/>
              </a:rPr>
              <a:t>the high level categories of processes in the transcriptome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ym typeface="Wingdings" pitchFamily="2" charset="2"/>
              </a:rPr>
              <a:t> very interested in the immune system process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ym typeface="Wingdings" pitchFamily="2" charset="2"/>
              </a:rPr>
              <a:t>L</a:t>
            </a:r>
            <a:r>
              <a:rPr lang="en" dirty="0" err="1">
                <a:sym typeface="Wingdings" pitchFamily="2" charset="2"/>
              </a:rPr>
              <a:t>ots</a:t>
            </a:r>
            <a:r>
              <a:rPr lang="en" dirty="0">
                <a:sym typeface="Wingdings" pitchFamily="2" charset="2"/>
              </a:rPr>
              <a:t> of classifications under the immune response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ym typeface="Wingdings" pitchFamily="2" charset="2"/>
              </a:rPr>
              <a:t>H</a:t>
            </a:r>
            <a:r>
              <a:rPr lang="en" dirty="0" err="1">
                <a:sym typeface="Wingdings" pitchFamily="2" charset="2"/>
              </a:rPr>
              <a:t>igh</a:t>
            </a:r>
            <a:r>
              <a:rPr lang="en" dirty="0">
                <a:sym typeface="Wingdings" pitchFamily="2" charset="2"/>
              </a:rPr>
              <a:t> level small differences  lots of cool things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In the future will look more at individuals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993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Orthologous </a:t>
            </a:r>
            <a:r>
              <a:rPr lang="en-US" dirty="0">
                <a:sym typeface="Wingdings" pitchFamily="2" charset="2"/>
              </a:rPr>
              <a:t> genes in different species that originated from same ancestor</a:t>
            </a:r>
          </a:p>
          <a:p>
            <a:r>
              <a:rPr lang="en-US" dirty="0">
                <a:sym typeface="Wingdings" pitchFamily="2" charset="2"/>
              </a:rPr>
              <a:t>Gene family expansion  process – one species may have a bunch more genes expressed related to that process than another species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Roberts lab – does a lot of long noncoding RNA work – I haven’t done it, but that’s a possibility with this dataset and to characterize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78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f7cdf83d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30f7cdf83d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USGS </a:t>
            </a:r>
            <a:r>
              <a:rPr lang="en-US" dirty="0" err="1"/>
              <a:t>Marrowstone</a:t>
            </a:r>
            <a:r>
              <a:rPr lang="en-US" dirty="0"/>
              <a:t> Crew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TNC - funding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Hakai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Steven Roberts Lab 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WDFW dive team 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1d745be1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1d745be1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0daecfc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0daecfc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isolate and quarantine </a:t>
            </a:r>
          </a:p>
        </p:txBody>
      </p:sp>
    </p:spTree>
    <p:extLst>
      <p:ext uri="{BB962C8B-B14F-4D97-AF65-F5344CB8AC3E}">
        <p14:creationId xmlns:p14="http://schemas.microsoft.com/office/powerpoint/2010/main" val="203071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0daecfcd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0daecfcd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Focal disease agent → define - label on slide and describe as it animates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Focal control agent  → define - label on slide and describe as it animates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0daecfcd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0daecfcd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Observed stars 2x/day for the full experiment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controls remained normal in appearance throughout the duration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won't show phenotype data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0daecfcd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0daecfcd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2ad2cf7e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2ad2cf7e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focal disease agent → we don’t know when window of susceptibility or transmission is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Before mort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rgbClr val="F6B26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9.jpg"/><Relationship Id="rId5" Type="http://schemas.openxmlformats.org/officeDocument/2006/relationships/image" Target="../media/image16.png"/><Relationship Id="rId10" Type="http://schemas.openxmlformats.org/officeDocument/2006/relationships/image" Target="../media/image7.jpg"/><Relationship Id="rId4" Type="http://schemas.openxmlformats.org/officeDocument/2006/relationships/image" Target="../media/image24.png"/><Relationship Id="rId9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5.jpg"/><Relationship Id="rId5" Type="http://schemas.openxmlformats.org/officeDocument/2006/relationships/image" Target="../media/image16.png"/><Relationship Id="rId10" Type="http://schemas.openxmlformats.org/officeDocument/2006/relationships/image" Target="../media/image9.jpg"/><Relationship Id="rId4" Type="http://schemas.openxmlformats.org/officeDocument/2006/relationships/image" Target="../media/image24.png"/><Relationship Id="rId9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svgsilh.com/image/1294131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81425" y="501100"/>
            <a:ext cx="53958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 b="1" dirty="0">
                <a:solidFill>
                  <a:srgbClr val="1E73BE"/>
                </a:solidFill>
                <a:latin typeface="+mj-lt"/>
              </a:rPr>
              <a:t>Comparing sea star species with varying susceptibility to sea star wasting disease</a:t>
            </a:r>
            <a:endParaRPr sz="2780" b="1" dirty="0">
              <a:solidFill>
                <a:srgbClr val="1E73BE"/>
              </a:solidFill>
              <a:latin typeface="+mj-lt"/>
            </a:endParaRPr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4294967295"/>
          </p:nvPr>
        </p:nvSpPr>
        <p:spPr>
          <a:xfrm>
            <a:off x="2041315" y="2893225"/>
            <a:ext cx="4133100" cy="18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00" dirty="0">
                <a:solidFill>
                  <a:srgbClr val="1E73BE"/>
                </a:solidFill>
                <a:latin typeface="+mj-lt"/>
              </a:rPr>
              <a:t>Grace Crandall </a:t>
            </a:r>
            <a:r>
              <a:rPr lang="en" sz="2100" i="1" dirty="0">
                <a:solidFill>
                  <a:srgbClr val="1E73BE"/>
                </a:solidFill>
                <a:latin typeface="+mj-lt"/>
              </a:rPr>
              <a:t>she/her</a:t>
            </a:r>
            <a:endParaRPr sz="2100" dirty="0">
              <a:solidFill>
                <a:srgbClr val="1E73BE"/>
              </a:solidFill>
              <a:latin typeface="+mj-lt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00" dirty="0">
                <a:solidFill>
                  <a:srgbClr val="1E73BE"/>
                </a:solidFill>
                <a:latin typeface="+mj-lt"/>
              </a:rPr>
              <a:t>PhD Student</a:t>
            </a:r>
            <a:endParaRPr sz="1800" dirty="0">
              <a:solidFill>
                <a:srgbClr val="1E73BE"/>
              </a:solidFill>
              <a:latin typeface="+mj-lt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00" dirty="0">
                <a:solidFill>
                  <a:srgbClr val="1E73BE"/>
                </a:solidFill>
                <a:latin typeface="+mj-lt"/>
              </a:rPr>
              <a:t>University of Washington</a:t>
            </a:r>
            <a:endParaRPr sz="1800" dirty="0">
              <a:solidFill>
                <a:srgbClr val="1E73BE"/>
              </a:solidFill>
              <a:latin typeface="+mj-lt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800" dirty="0">
                <a:solidFill>
                  <a:srgbClr val="1E73BE"/>
                </a:solidFill>
                <a:latin typeface="+mj-lt"/>
              </a:rPr>
              <a:t>School of Aquatic and Fishery Sciences</a:t>
            </a:r>
            <a:endParaRPr sz="1800" dirty="0">
              <a:solidFill>
                <a:srgbClr val="1E73BE"/>
              </a:solidFill>
              <a:latin typeface="+mj-lt"/>
            </a:endParaRPr>
          </a:p>
        </p:txBody>
      </p:sp>
      <p:pic>
        <p:nvPicPr>
          <p:cNvPr id="139" name="Google Shape;139;p14" descr="A logo of a universit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75" y="2872600"/>
            <a:ext cx="2073417" cy="207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tarfish in a container with bubbles&#10;&#10;Description automatically generated">
            <a:extLst>
              <a:ext uri="{FF2B5EF4-FFF2-40B4-BE49-F238E27FC236}">
                <a16:creationId xmlns:a16="http://schemas.microsoft.com/office/drawing/2014/main" id="{10E727EA-B6C0-D448-8055-1976BB9D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661" y="664865"/>
            <a:ext cx="2992764" cy="3990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/>
        </p:nvSpPr>
        <p:spPr>
          <a:xfrm>
            <a:off x="2720400" y="4727275"/>
            <a:ext cx="3315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Experiment Day</a:t>
            </a:r>
            <a:endParaRPr sz="1900">
              <a:solidFill>
                <a:srgbClr val="22222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 t="73012"/>
          <a:stretch/>
        </p:blipFill>
        <p:spPr>
          <a:xfrm>
            <a:off x="204800" y="4427075"/>
            <a:ext cx="8734425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l="12911" t="86685" r="11804"/>
          <a:stretch/>
        </p:blipFill>
        <p:spPr>
          <a:xfrm>
            <a:off x="5278925" y="4768075"/>
            <a:ext cx="3865075" cy="375400"/>
          </a:xfrm>
          <a:prstGeom prst="rect">
            <a:avLst/>
          </a:prstGeom>
          <a:noFill/>
          <a:ln w="19050" cap="flat" cmpd="sng">
            <a:solidFill>
              <a:srgbClr val="1E73B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8" y="3411725"/>
            <a:ext cx="87344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5">
            <a:alphaModFix/>
          </a:blip>
          <a:srcRect b="23283"/>
          <a:stretch/>
        </p:blipFill>
        <p:spPr>
          <a:xfrm>
            <a:off x="204788" y="2330275"/>
            <a:ext cx="8734425" cy="10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8;p18">
            <a:extLst>
              <a:ext uri="{FF2B5EF4-FFF2-40B4-BE49-F238E27FC236}">
                <a16:creationId xmlns:a16="http://schemas.microsoft.com/office/drawing/2014/main" id="{3273975B-9B55-D845-B6DB-79DBF82AC0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105" t="21997" r="25279" b="16403"/>
          <a:stretch/>
        </p:blipFill>
        <p:spPr>
          <a:xfrm>
            <a:off x="-104535" y="2430595"/>
            <a:ext cx="910195" cy="88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9;p19">
            <a:extLst>
              <a:ext uri="{FF2B5EF4-FFF2-40B4-BE49-F238E27FC236}">
                <a16:creationId xmlns:a16="http://schemas.microsoft.com/office/drawing/2014/main" id="{A8AAF08D-9CBD-354D-B2F6-656D842A491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7444" r="39987" b="28225"/>
          <a:stretch/>
        </p:blipFill>
        <p:spPr>
          <a:xfrm>
            <a:off x="-129250" y="3510253"/>
            <a:ext cx="910195" cy="91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fish and mussels in a tank&#10;&#10;Description automatically generated">
            <a:extLst>
              <a:ext uri="{FF2B5EF4-FFF2-40B4-BE49-F238E27FC236}">
                <a16:creationId xmlns:a16="http://schemas.microsoft.com/office/drawing/2014/main" id="{F00476CE-BAED-234E-9A26-743394B7A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6" r="9070" b="15041"/>
          <a:stretch/>
        </p:blipFill>
        <p:spPr>
          <a:xfrm>
            <a:off x="3375308" y="2649944"/>
            <a:ext cx="1879036" cy="2098533"/>
          </a:xfrm>
          <a:prstGeom prst="rect">
            <a:avLst/>
          </a:prstGeom>
        </p:spPr>
      </p:pic>
      <p:pic>
        <p:nvPicPr>
          <p:cNvPr id="5" name="Picture 4" descr="A starfish in a container&#10;&#10;Description automatically generated">
            <a:extLst>
              <a:ext uri="{FF2B5EF4-FFF2-40B4-BE49-F238E27FC236}">
                <a16:creationId xmlns:a16="http://schemas.microsoft.com/office/drawing/2014/main" id="{BD27F215-D1D5-7042-9CE5-7E751E761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05" r="42532" b="40672"/>
          <a:stretch/>
        </p:blipFill>
        <p:spPr>
          <a:xfrm>
            <a:off x="241063" y="411119"/>
            <a:ext cx="2216886" cy="1935128"/>
          </a:xfrm>
          <a:prstGeom prst="rect">
            <a:avLst/>
          </a:prstGeom>
        </p:spPr>
      </p:pic>
      <p:pic>
        <p:nvPicPr>
          <p:cNvPr id="9" name="Picture 8" descr="A group of plastic containers with food in them&#10;&#10;Description automatically generated">
            <a:extLst>
              <a:ext uri="{FF2B5EF4-FFF2-40B4-BE49-F238E27FC236}">
                <a16:creationId xmlns:a16="http://schemas.microsoft.com/office/drawing/2014/main" id="{2BF3CBB5-A486-9948-99CC-A889FD018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74" t="34729" r="32074" b="22067"/>
          <a:stretch/>
        </p:blipFill>
        <p:spPr>
          <a:xfrm>
            <a:off x="2828261" y="267581"/>
            <a:ext cx="2973130" cy="2222204"/>
          </a:xfrm>
          <a:prstGeom prst="rect">
            <a:avLst/>
          </a:prstGeom>
        </p:spPr>
      </p:pic>
      <p:pic>
        <p:nvPicPr>
          <p:cNvPr id="13" name="Picture 12" descr="A starfish in a container&#10;&#10;Description automatically generated">
            <a:extLst>
              <a:ext uri="{FF2B5EF4-FFF2-40B4-BE49-F238E27FC236}">
                <a16:creationId xmlns:a16="http://schemas.microsoft.com/office/drawing/2014/main" id="{627A43AD-BDB5-B240-A123-40FD3733D3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29354" b="25168"/>
          <a:stretch/>
        </p:blipFill>
        <p:spPr>
          <a:xfrm>
            <a:off x="385100" y="2464913"/>
            <a:ext cx="1928812" cy="2339164"/>
          </a:xfrm>
          <a:prstGeom prst="rect">
            <a:avLst/>
          </a:prstGeom>
        </p:spPr>
      </p:pic>
      <p:pic>
        <p:nvPicPr>
          <p:cNvPr id="17" name="Picture 16" descr="A plastic container with a starfish and shells in it&#10;&#10;Description automatically generated">
            <a:extLst>
              <a:ext uri="{FF2B5EF4-FFF2-40B4-BE49-F238E27FC236}">
                <a16:creationId xmlns:a16="http://schemas.microsoft.com/office/drawing/2014/main" id="{57C0C9BD-1360-4D44-B08A-007A8519EA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39" t="7680" r="13893" b="5202"/>
          <a:stretch/>
        </p:blipFill>
        <p:spPr>
          <a:xfrm>
            <a:off x="6053412" y="331301"/>
            <a:ext cx="2849525" cy="448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38;p24">
            <a:extLst>
              <a:ext uri="{FF2B5EF4-FFF2-40B4-BE49-F238E27FC236}">
                <a16:creationId xmlns:a16="http://schemas.microsoft.com/office/drawing/2014/main" id="{0D7C47D2-B56F-5740-9441-C6CF13D5BF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3283"/>
          <a:stretch/>
        </p:blipFill>
        <p:spPr>
          <a:xfrm>
            <a:off x="233363" y="1248825"/>
            <a:ext cx="8677275" cy="1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2720400" y="4727275"/>
            <a:ext cx="3315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Experiment Day</a:t>
            </a:r>
            <a:endParaRPr sz="1900">
              <a:solidFill>
                <a:srgbClr val="22222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4">
            <a:alphaModFix/>
          </a:blip>
          <a:srcRect t="73012"/>
          <a:stretch/>
        </p:blipFill>
        <p:spPr>
          <a:xfrm>
            <a:off x="204800" y="4427075"/>
            <a:ext cx="8734425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5">
            <a:alphaModFix/>
          </a:blip>
          <a:srcRect l="12911" t="86685" r="11804"/>
          <a:stretch/>
        </p:blipFill>
        <p:spPr>
          <a:xfrm>
            <a:off x="5278925" y="4768075"/>
            <a:ext cx="3865075" cy="375400"/>
          </a:xfrm>
          <a:prstGeom prst="rect">
            <a:avLst/>
          </a:prstGeom>
          <a:noFill/>
          <a:ln w="19050" cap="flat" cmpd="sng">
            <a:solidFill>
              <a:srgbClr val="1E73B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788" y="3411725"/>
            <a:ext cx="87344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6">
            <a:alphaModFix/>
          </a:blip>
          <a:srcRect b="23283"/>
          <a:stretch/>
        </p:blipFill>
        <p:spPr>
          <a:xfrm>
            <a:off x="204788" y="2330275"/>
            <a:ext cx="8734425" cy="10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7;p18">
            <a:extLst>
              <a:ext uri="{FF2B5EF4-FFF2-40B4-BE49-F238E27FC236}">
                <a16:creationId xmlns:a16="http://schemas.microsoft.com/office/drawing/2014/main" id="{610A5D13-B0AC-DF48-AEB2-8EBFAE1B86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842" t="36558" r="19065" b="8082"/>
          <a:stretch/>
        </p:blipFill>
        <p:spPr>
          <a:xfrm>
            <a:off x="-139762" y="1383550"/>
            <a:ext cx="920707" cy="88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8;p18">
            <a:extLst>
              <a:ext uri="{FF2B5EF4-FFF2-40B4-BE49-F238E27FC236}">
                <a16:creationId xmlns:a16="http://schemas.microsoft.com/office/drawing/2014/main" id="{AE53BB91-B6BB-E845-9DED-277E169B93E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5105" t="21997" r="25279" b="16403"/>
          <a:stretch/>
        </p:blipFill>
        <p:spPr>
          <a:xfrm>
            <a:off x="-104535" y="2430595"/>
            <a:ext cx="910195" cy="88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9;p19">
            <a:extLst>
              <a:ext uri="{FF2B5EF4-FFF2-40B4-BE49-F238E27FC236}">
                <a16:creationId xmlns:a16="http://schemas.microsoft.com/office/drawing/2014/main" id="{81DACB39-370B-304E-9EE0-BCCE886A18F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7444" r="39987" b="28225"/>
          <a:stretch/>
        </p:blipFill>
        <p:spPr>
          <a:xfrm>
            <a:off x="-129250" y="3510253"/>
            <a:ext cx="910195" cy="91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ntainer with starfish in it&#10;&#10;Description automatically generated">
            <a:extLst>
              <a:ext uri="{FF2B5EF4-FFF2-40B4-BE49-F238E27FC236}">
                <a16:creationId xmlns:a16="http://schemas.microsoft.com/office/drawing/2014/main" id="{F86F4F00-2D67-CC4F-A8A7-6E7BD902C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49" t="8092" r="44647" b="61271"/>
          <a:stretch/>
        </p:blipFill>
        <p:spPr>
          <a:xfrm>
            <a:off x="6471400" y="202272"/>
            <a:ext cx="2469258" cy="1575840"/>
          </a:xfrm>
          <a:prstGeom prst="rect">
            <a:avLst/>
          </a:prstGeom>
        </p:spPr>
      </p:pic>
      <p:pic>
        <p:nvPicPr>
          <p:cNvPr id="7" name="Picture 6" descr="A octopus from a plastic container&#10;&#10;Description automatically generated">
            <a:extLst>
              <a:ext uri="{FF2B5EF4-FFF2-40B4-BE49-F238E27FC236}">
                <a16:creationId xmlns:a16="http://schemas.microsoft.com/office/drawing/2014/main" id="{195AA8C9-687F-D64E-81A7-CAD5B3B28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17" r="26532" b="7865"/>
          <a:stretch/>
        </p:blipFill>
        <p:spPr>
          <a:xfrm>
            <a:off x="2672600" y="202273"/>
            <a:ext cx="3857625" cy="4738955"/>
          </a:xfrm>
          <a:prstGeom prst="rect">
            <a:avLst/>
          </a:prstGeom>
        </p:spPr>
      </p:pic>
      <p:pic>
        <p:nvPicPr>
          <p:cNvPr id="9" name="Picture 8" descr="A plastic container with starfish and shells in it&#10;&#10;Description automatically generated">
            <a:extLst>
              <a:ext uri="{FF2B5EF4-FFF2-40B4-BE49-F238E27FC236}">
                <a16:creationId xmlns:a16="http://schemas.microsoft.com/office/drawing/2014/main" id="{0F1BA76B-0842-814F-AD97-5FC4EA1417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14" t="26837" r="17806" b="37222"/>
          <a:stretch/>
        </p:blipFill>
        <p:spPr>
          <a:xfrm>
            <a:off x="203342" y="2728623"/>
            <a:ext cx="2469258" cy="2212606"/>
          </a:xfrm>
          <a:prstGeom prst="rect">
            <a:avLst/>
          </a:prstGeom>
        </p:spPr>
      </p:pic>
      <p:pic>
        <p:nvPicPr>
          <p:cNvPr id="15" name="Picture 14" descr="A starfish in a container with sea creatures&#10;&#10;Description automatically generated">
            <a:extLst>
              <a:ext uri="{FF2B5EF4-FFF2-40B4-BE49-F238E27FC236}">
                <a16:creationId xmlns:a16="http://schemas.microsoft.com/office/drawing/2014/main" id="{B7082067-E3C2-8E4A-A11B-E756DACB9D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51" t="9096" r="12064" b="43358"/>
          <a:stretch/>
        </p:blipFill>
        <p:spPr>
          <a:xfrm>
            <a:off x="203342" y="202272"/>
            <a:ext cx="2469258" cy="2195881"/>
          </a:xfrm>
          <a:prstGeom prst="rect">
            <a:avLst/>
          </a:prstGeom>
        </p:spPr>
      </p:pic>
      <p:pic>
        <p:nvPicPr>
          <p:cNvPr id="17" name="Picture 16" descr="A plastic container with a dirty surface&#10;&#10;Description automatically generated with medium confidence">
            <a:extLst>
              <a:ext uri="{FF2B5EF4-FFF2-40B4-BE49-F238E27FC236}">
                <a16:creationId xmlns:a16="http://schemas.microsoft.com/office/drawing/2014/main" id="{92A565D8-8DC2-E34D-8FAD-86919E8119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30"/>
          <a:stretch/>
        </p:blipFill>
        <p:spPr>
          <a:xfrm>
            <a:off x="7022150" y="1778112"/>
            <a:ext cx="1918507" cy="31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7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239;p24">
            <a:extLst>
              <a:ext uri="{FF2B5EF4-FFF2-40B4-BE49-F238E27FC236}">
                <a16:creationId xmlns:a16="http://schemas.microsoft.com/office/drawing/2014/main" id="{A4DC9721-F6BD-7847-A0FF-F61447F604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2821"/>
          <a:stretch/>
        </p:blipFill>
        <p:spPr>
          <a:xfrm>
            <a:off x="228600" y="168172"/>
            <a:ext cx="8686800" cy="10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8;p24">
            <a:extLst>
              <a:ext uri="{FF2B5EF4-FFF2-40B4-BE49-F238E27FC236}">
                <a16:creationId xmlns:a16="http://schemas.microsoft.com/office/drawing/2014/main" id="{320D0C22-F8B8-6E45-BDB4-726CD9E87F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283"/>
          <a:stretch/>
        </p:blipFill>
        <p:spPr>
          <a:xfrm>
            <a:off x="233363" y="1248825"/>
            <a:ext cx="8677275" cy="1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2720400" y="4727275"/>
            <a:ext cx="3315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Experiment Day</a:t>
            </a:r>
            <a:endParaRPr sz="1900">
              <a:solidFill>
                <a:srgbClr val="22222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788" y="3411725"/>
            <a:ext cx="87344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6">
            <a:alphaModFix/>
          </a:blip>
          <a:srcRect b="23283"/>
          <a:stretch/>
        </p:blipFill>
        <p:spPr>
          <a:xfrm>
            <a:off x="204788" y="2330275"/>
            <a:ext cx="8734425" cy="10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 rotWithShape="1">
          <a:blip r:embed="rId7">
            <a:alphaModFix/>
          </a:blip>
          <a:srcRect l="12911" t="86685" r="11804"/>
          <a:stretch/>
        </p:blipFill>
        <p:spPr>
          <a:xfrm>
            <a:off x="5278925" y="4768075"/>
            <a:ext cx="3865075" cy="375400"/>
          </a:xfrm>
          <a:prstGeom prst="rect">
            <a:avLst/>
          </a:prstGeom>
          <a:noFill/>
          <a:ln w="19050" cap="flat" cmpd="sng">
            <a:solidFill>
              <a:srgbClr val="1E73B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66;p18">
            <a:extLst>
              <a:ext uri="{FF2B5EF4-FFF2-40B4-BE49-F238E27FC236}">
                <a16:creationId xmlns:a16="http://schemas.microsoft.com/office/drawing/2014/main" id="{9B1FA65E-8AC5-1B4E-A7F9-FFC92B09794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489" t="28680" r="12030" b="12716"/>
          <a:stretch/>
        </p:blipFill>
        <p:spPr>
          <a:xfrm>
            <a:off x="-139762" y="267693"/>
            <a:ext cx="920708" cy="88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7;p18">
            <a:extLst>
              <a:ext uri="{FF2B5EF4-FFF2-40B4-BE49-F238E27FC236}">
                <a16:creationId xmlns:a16="http://schemas.microsoft.com/office/drawing/2014/main" id="{5E832D74-6140-6744-B402-2EAC58F4247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5842" t="36558" r="19065" b="8082"/>
          <a:stretch/>
        </p:blipFill>
        <p:spPr>
          <a:xfrm>
            <a:off x="-139762" y="1383550"/>
            <a:ext cx="920707" cy="88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8;p18">
            <a:extLst>
              <a:ext uri="{FF2B5EF4-FFF2-40B4-BE49-F238E27FC236}">
                <a16:creationId xmlns:a16="http://schemas.microsoft.com/office/drawing/2014/main" id="{17268AF5-E0D6-7249-8886-55FE40D69E9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5105" t="21997" r="25279" b="16403"/>
          <a:stretch/>
        </p:blipFill>
        <p:spPr>
          <a:xfrm>
            <a:off x="-104535" y="2430595"/>
            <a:ext cx="910195" cy="88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9;p19">
            <a:extLst>
              <a:ext uri="{FF2B5EF4-FFF2-40B4-BE49-F238E27FC236}">
                <a16:creationId xmlns:a16="http://schemas.microsoft.com/office/drawing/2014/main" id="{E4023D16-06E4-D745-9914-E123CCE7814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27444" r="39987" b="28225"/>
          <a:stretch/>
        </p:blipFill>
        <p:spPr>
          <a:xfrm>
            <a:off x="-129250" y="3510253"/>
            <a:ext cx="910195" cy="91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fish and mussels in a container&#10;&#10;Description automatically generated">
            <a:extLst>
              <a:ext uri="{FF2B5EF4-FFF2-40B4-BE49-F238E27FC236}">
                <a16:creationId xmlns:a16="http://schemas.microsoft.com/office/drawing/2014/main" id="{7BD2C25E-1329-5749-9D32-554DD051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5" y="200689"/>
            <a:ext cx="2106244" cy="2808325"/>
          </a:xfrm>
          <a:prstGeom prst="rect">
            <a:avLst/>
          </a:prstGeom>
        </p:spPr>
      </p:pic>
      <p:pic>
        <p:nvPicPr>
          <p:cNvPr id="7" name="Picture 6" descr="A starfish in a container&#10;&#10;Description automatically generated">
            <a:extLst>
              <a:ext uri="{FF2B5EF4-FFF2-40B4-BE49-F238E27FC236}">
                <a16:creationId xmlns:a16="http://schemas.microsoft.com/office/drawing/2014/main" id="{915B452C-5BE7-4A47-814D-CE5F1121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05" r="11297" b="16486"/>
          <a:stretch/>
        </p:blipFill>
        <p:spPr>
          <a:xfrm rot="16200000">
            <a:off x="3167836" y="98865"/>
            <a:ext cx="2808327" cy="3086097"/>
          </a:xfrm>
          <a:prstGeom prst="rect">
            <a:avLst/>
          </a:prstGeom>
        </p:spPr>
      </p:pic>
      <p:pic>
        <p:nvPicPr>
          <p:cNvPr id="11" name="Picture 10" descr="A plastic container with a starfish and shells in it&#10;&#10;Description automatically generated">
            <a:extLst>
              <a:ext uri="{FF2B5EF4-FFF2-40B4-BE49-F238E27FC236}">
                <a16:creationId xmlns:a16="http://schemas.microsoft.com/office/drawing/2014/main" id="{5676D268-BA62-1945-998A-2DF93E5DBF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29" t="6305" r="7571" b="10129"/>
          <a:stretch/>
        </p:blipFill>
        <p:spPr>
          <a:xfrm flipH="1">
            <a:off x="6844040" y="200689"/>
            <a:ext cx="2106244" cy="3364917"/>
          </a:xfrm>
          <a:prstGeom prst="rect">
            <a:avLst/>
          </a:prstGeom>
        </p:spPr>
      </p:pic>
      <p:pic>
        <p:nvPicPr>
          <p:cNvPr id="17" name="Picture 16" descr="A plastic container with a group of objects in it&#10;&#10;Description automatically generated">
            <a:extLst>
              <a:ext uri="{FF2B5EF4-FFF2-40B4-BE49-F238E27FC236}">
                <a16:creationId xmlns:a16="http://schemas.microsoft.com/office/drawing/2014/main" id="{672160DF-4F52-6D40-A97D-4508D32C16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25" t="17106" r="14832"/>
          <a:stretch/>
        </p:blipFill>
        <p:spPr>
          <a:xfrm rot="5400000">
            <a:off x="1488013" y="2243902"/>
            <a:ext cx="2032265" cy="3291433"/>
          </a:xfrm>
          <a:prstGeom prst="rect">
            <a:avLst/>
          </a:prstGeom>
        </p:spPr>
      </p:pic>
      <p:pic>
        <p:nvPicPr>
          <p:cNvPr id="21" name="Picture 20" descr="A starfish in a plastic container&#10;&#10;Description automatically generated">
            <a:extLst>
              <a:ext uri="{FF2B5EF4-FFF2-40B4-BE49-F238E27FC236}">
                <a16:creationId xmlns:a16="http://schemas.microsoft.com/office/drawing/2014/main" id="{D5CBE3DE-AE30-6641-AD4A-90091B041C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318"/>
          <a:stretch/>
        </p:blipFill>
        <p:spPr>
          <a:xfrm>
            <a:off x="4611616" y="2942898"/>
            <a:ext cx="3006863" cy="19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1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39;p24">
            <a:extLst>
              <a:ext uri="{FF2B5EF4-FFF2-40B4-BE49-F238E27FC236}">
                <a16:creationId xmlns:a16="http://schemas.microsoft.com/office/drawing/2014/main" id="{1F8BD278-3806-4E45-9195-66273B0928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2821"/>
          <a:stretch/>
        </p:blipFill>
        <p:spPr>
          <a:xfrm>
            <a:off x="228600" y="168172"/>
            <a:ext cx="8686800" cy="10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8;p24">
            <a:extLst>
              <a:ext uri="{FF2B5EF4-FFF2-40B4-BE49-F238E27FC236}">
                <a16:creationId xmlns:a16="http://schemas.microsoft.com/office/drawing/2014/main" id="{654B614E-76C3-3A4A-8C43-98BA07F30E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283"/>
          <a:stretch/>
        </p:blipFill>
        <p:spPr>
          <a:xfrm>
            <a:off x="233363" y="1248825"/>
            <a:ext cx="8677275" cy="1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2720400" y="4727275"/>
            <a:ext cx="3315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Experiment Day</a:t>
            </a:r>
            <a:endParaRPr sz="1900">
              <a:solidFill>
                <a:srgbClr val="22222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788" y="3411725"/>
            <a:ext cx="87344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 rotWithShape="1">
          <a:blip r:embed="rId6">
            <a:alphaModFix/>
          </a:blip>
          <a:srcRect b="23283"/>
          <a:stretch/>
        </p:blipFill>
        <p:spPr>
          <a:xfrm>
            <a:off x="204788" y="2330275"/>
            <a:ext cx="8734425" cy="10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7">
            <a:alphaModFix/>
          </a:blip>
          <a:srcRect l="12911" t="86685" r="11804"/>
          <a:stretch/>
        </p:blipFill>
        <p:spPr>
          <a:xfrm>
            <a:off x="5278925" y="4768075"/>
            <a:ext cx="3865075" cy="375400"/>
          </a:xfrm>
          <a:prstGeom prst="rect">
            <a:avLst/>
          </a:prstGeom>
          <a:noFill/>
          <a:ln w="19050" cap="flat" cmpd="sng">
            <a:solidFill>
              <a:srgbClr val="1E73BE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9" name="Google Shape;259;p26"/>
          <p:cNvCxnSpPr/>
          <p:nvPr/>
        </p:nvCxnSpPr>
        <p:spPr>
          <a:xfrm>
            <a:off x="2333900" y="91075"/>
            <a:ext cx="15000" cy="33447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Google Shape;167;p18">
            <a:extLst>
              <a:ext uri="{FF2B5EF4-FFF2-40B4-BE49-F238E27FC236}">
                <a16:creationId xmlns:a16="http://schemas.microsoft.com/office/drawing/2014/main" id="{8B1AD796-99B0-4C4D-9C56-16B73C471ED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842" t="36558" r="19065" b="8082"/>
          <a:stretch/>
        </p:blipFill>
        <p:spPr>
          <a:xfrm>
            <a:off x="-139762" y="1383550"/>
            <a:ext cx="920707" cy="88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68;p18">
            <a:extLst>
              <a:ext uri="{FF2B5EF4-FFF2-40B4-BE49-F238E27FC236}">
                <a16:creationId xmlns:a16="http://schemas.microsoft.com/office/drawing/2014/main" id="{11D736BD-99D7-9144-8ECB-7EA86D33CF4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5105" t="21997" r="25279" b="16403"/>
          <a:stretch/>
        </p:blipFill>
        <p:spPr>
          <a:xfrm>
            <a:off x="-104535" y="2430595"/>
            <a:ext cx="910195" cy="88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9;p19">
            <a:extLst>
              <a:ext uri="{FF2B5EF4-FFF2-40B4-BE49-F238E27FC236}">
                <a16:creationId xmlns:a16="http://schemas.microsoft.com/office/drawing/2014/main" id="{BA07863B-C73F-3D4A-9A1E-DB098208188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27444" r="39987" b="28225"/>
          <a:stretch/>
        </p:blipFill>
        <p:spPr>
          <a:xfrm>
            <a:off x="-129250" y="3510253"/>
            <a:ext cx="910195" cy="91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66;p18">
            <a:extLst>
              <a:ext uri="{FF2B5EF4-FFF2-40B4-BE49-F238E27FC236}">
                <a16:creationId xmlns:a16="http://schemas.microsoft.com/office/drawing/2014/main" id="{5EBEED95-7933-1D44-876B-940879F430E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3489" t="28680" r="12030" b="12716"/>
          <a:stretch/>
        </p:blipFill>
        <p:spPr>
          <a:xfrm>
            <a:off x="-139762" y="267693"/>
            <a:ext cx="920708" cy="88081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D51437-C244-8644-B63C-4EB88A07C4B6}"/>
              </a:ext>
            </a:extLst>
          </p:cNvPr>
          <p:cNvSpPr txBox="1"/>
          <p:nvPr/>
        </p:nvSpPr>
        <p:spPr>
          <a:xfrm>
            <a:off x="6419088" y="2571750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RNA-seq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66;p18">
            <a:extLst>
              <a:ext uri="{FF2B5EF4-FFF2-40B4-BE49-F238E27FC236}">
                <a16:creationId xmlns:a16="http://schemas.microsoft.com/office/drawing/2014/main" id="{8380C4F2-616E-E444-A1BC-57CA52384C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9" t="28680" r="12030" b="12716"/>
          <a:stretch/>
        </p:blipFill>
        <p:spPr>
          <a:xfrm>
            <a:off x="639812" y="2683186"/>
            <a:ext cx="2218326" cy="205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7;p18">
            <a:extLst>
              <a:ext uri="{FF2B5EF4-FFF2-40B4-BE49-F238E27FC236}">
                <a16:creationId xmlns:a16="http://schemas.microsoft.com/office/drawing/2014/main" id="{B6335B45-E059-4D42-A69B-246A8FCD9E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842" t="36558" r="19065" b="8082"/>
          <a:stretch/>
        </p:blipFill>
        <p:spPr>
          <a:xfrm>
            <a:off x="3430012" y="2676234"/>
            <a:ext cx="2101432" cy="206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8;p18">
            <a:extLst>
              <a:ext uri="{FF2B5EF4-FFF2-40B4-BE49-F238E27FC236}">
                <a16:creationId xmlns:a16="http://schemas.microsoft.com/office/drawing/2014/main" id="{2EE964BF-EC97-4446-B1ED-E4D1ABCFCF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105" t="21997" r="25279" b="16403"/>
          <a:stretch/>
        </p:blipFill>
        <p:spPr>
          <a:xfrm>
            <a:off x="6236150" y="2717349"/>
            <a:ext cx="2218348" cy="206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EB66A70-AEEB-6240-8B2E-AC9B2ADFB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0595813">
            <a:off x="1806308" y="1665069"/>
            <a:ext cx="1623704" cy="159048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2747B4C-80D5-AC42-B180-B64E72BC8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0595813">
            <a:off x="4541451" y="1634950"/>
            <a:ext cx="1623704" cy="1590489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1D5AF26-209E-9748-9F2B-74DFDFD7C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0595813">
            <a:off x="7285298" y="1705580"/>
            <a:ext cx="1623704" cy="1590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D86F86-28B6-B644-A9FE-A02875D287B1}"/>
              </a:ext>
            </a:extLst>
          </p:cNvPr>
          <p:cNvSpPr txBox="1"/>
          <p:nvPr/>
        </p:nvSpPr>
        <p:spPr>
          <a:xfrm>
            <a:off x="1748975" y="839972"/>
            <a:ext cx="224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Coelomocytes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790E28-FEE1-A64D-B464-16CA40325D6D}"/>
              </a:ext>
            </a:extLst>
          </p:cNvPr>
          <p:cNvSpPr txBox="1"/>
          <p:nvPr/>
        </p:nvSpPr>
        <p:spPr>
          <a:xfrm>
            <a:off x="4259321" y="842834"/>
            <a:ext cx="224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Coelomocytes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B7770-4EB3-9749-B1EC-C741E87A21E9}"/>
              </a:ext>
            </a:extLst>
          </p:cNvPr>
          <p:cNvSpPr txBox="1"/>
          <p:nvPr/>
        </p:nvSpPr>
        <p:spPr>
          <a:xfrm>
            <a:off x="6769667" y="814670"/>
            <a:ext cx="224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Coelomocytes</a:t>
            </a:r>
          </a:p>
        </p:txBody>
      </p:sp>
    </p:spTree>
    <p:extLst>
      <p:ext uri="{BB962C8B-B14F-4D97-AF65-F5344CB8AC3E}">
        <p14:creationId xmlns:p14="http://schemas.microsoft.com/office/powerpoint/2010/main" val="374366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93D4-B386-AD48-BB36-E6BAEE27E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45520"/>
            <a:ext cx="7505700" cy="954600"/>
          </a:xfrm>
        </p:spPr>
        <p:txBody>
          <a:bodyPr/>
          <a:lstStyle/>
          <a:p>
            <a:pPr algn="ctr"/>
            <a:r>
              <a:rPr lang="en-US" dirty="0">
                <a:latin typeface="+mj-lt"/>
              </a:rPr>
              <a:t>Preliminary Comparison</a:t>
            </a:r>
          </a:p>
        </p:txBody>
      </p:sp>
      <p:pic>
        <p:nvPicPr>
          <p:cNvPr id="4" name="Google Shape;168;p18">
            <a:extLst>
              <a:ext uri="{FF2B5EF4-FFF2-40B4-BE49-F238E27FC236}">
                <a16:creationId xmlns:a16="http://schemas.microsoft.com/office/drawing/2014/main" id="{BEE803EE-851C-BF46-869E-18A144D6EE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105" t="21997" r="25279" b="16403"/>
          <a:stretch/>
        </p:blipFill>
        <p:spPr>
          <a:xfrm>
            <a:off x="6236150" y="1040952"/>
            <a:ext cx="2218348" cy="20656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4;p18">
            <a:extLst>
              <a:ext uri="{FF2B5EF4-FFF2-40B4-BE49-F238E27FC236}">
                <a16:creationId xmlns:a16="http://schemas.microsoft.com/office/drawing/2014/main" id="{3B7725FE-DDEE-BC4D-BC5F-F02A0EB8D57C}"/>
              </a:ext>
            </a:extLst>
          </p:cNvPr>
          <p:cNvSpPr txBox="1"/>
          <p:nvPr/>
        </p:nvSpPr>
        <p:spPr>
          <a:xfrm>
            <a:off x="6319100" y="3114450"/>
            <a:ext cx="228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Pycnopodia helianthoides</a:t>
            </a:r>
            <a:endParaRPr sz="2000" i="1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Sunflower Star</a:t>
            </a:r>
            <a:endParaRPr sz="2000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166;p18">
            <a:extLst>
              <a:ext uri="{FF2B5EF4-FFF2-40B4-BE49-F238E27FC236}">
                <a16:creationId xmlns:a16="http://schemas.microsoft.com/office/drawing/2014/main" id="{96AD7317-9785-F740-AAE0-FB01A5C9FB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89" t="28680" r="12030" b="12716"/>
          <a:stretch/>
        </p:blipFill>
        <p:spPr>
          <a:xfrm>
            <a:off x="639812" y="1006789"/>
            <a:ext cx="2218326" cy="20516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9;p18">
            <a:extLst>
              <a:ext uri="{FF2B5EF4-FFF2-40B4-BE49-F238E27FC236}">
                <a16:creationId xmlns:a16="http://schemas.microsoft.com/office/drawing/2014/main" id="{D97335BA-36E0-BD44-BC81-8256E9A1A1AF}"/>
              </a:ext>
            </a:extLst>
          </p:cNvPr>
          <p:cNvSpPr txBox="1">
            <a:spLocks/>
          </p:cNvSpPr>
          <p:nvPr/>
        </p:nvSpPr>
        <p:spPr>
          <a:xfrm>
            <a:off x="206225" y="4192706"/>
            <a:ext cx="30855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>
                <a:latin typeface="+mj-lt"/>
              </a:rPr>
              <a:t>More resistant </a:t>
            </a:r>
          </a:p>
        </p:txBody>
      </p:sp>
      <p:sp>
        <p:nvSpPr>
          <p:cNvPr id="8" name="Google Shape;170;p18">
            <a:extLst>
              <a:ext uri="{FF2B5EF4-FFF2-40B4-BE49-F238E27FC236}">
                <a16:creationId xmlns:a16="http://schemas.microsoft.com/office/drawing/2014/main" id="{4C55F5DF-22EC-454E-A9F1-B7CC1F1170B1}"/>
              </a:ext>
            </a:extLst>
          </p:cNvPr>
          <p:cNvSpPr txBox="1">
            <a:spLocks/>
          </p:cNvSpPr>
          <p:nvPr/>
        </p:nvSpPr>
        <p:spPr>
          <a:xfrm>
            <a:off x="6020425" y="4192706"/>
            <a:ext cx="30855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>
                <a:latin typeface="+mj-lt"/>
              </a:rPr>
              <a:t>Least resistant </a:t>
            </a:r>
          </a:p>
        </p:txBody>
      </p:sp>
      <p:sp>
        <p:nvSpPr>
          <p:cNvPr id="9" name="Google Shape;171;p18">
            <a:extLst>
              <a:ext uri="{FF2B5EF4-FFF2-40B4-BE49-F238E27FC236}">
                <a16:creationId xmlns:a16="http://schemas.microsoft.com/office/drawing/2014/main" id="{FBB24A1B-01BD-D748-9FC7-22793E8CE55C}"/>
              </a:ext>
            </a:extLst>
          </p:cNvPr>
          <p:cNvSpPr/>
          <p:nvPr/>
        </p:nvSpPr>
        <p:spPr>
          <a:xfrm>
            <a:off x="2937975" y="4370006"/>
            <a:ext cx="3085500" cy="41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2;p18">
            <a:extLst>
              <a:ext uri="{FF2B5EF4-FFF2-40B4-BE49-F238E27FC236}">
                <a16:creationId xmlns:a16="http://schemas.microsoft.com/office/drawing/2014/main" id="{438E1CF6-6AC7-AC42-954A-113A1A4C3FE2}"/>
              </a:ext>
            </a:extLst>
          </p:cNvPr>
          <p:cNvSpPr txBox="1"/>
          <p:nvPr/>
        </p:nvSpPr>
        <p:spPr>
          <a:xfrm>
            <a:off x="617225" y="3114450"/>
            <a:ext cx="2674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Dermasterias imbricata</a:t>
            </a:r>
            <a:endParaRPr sz="2000" i="1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Leather Star</a:t>
            </a:r>
            <a:endParaRPr sz="2000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68;p18">
            <a:extLst>
              <a:ext uri="{FF2B5EF4-FFF2-40B4-BE49-F238E27FC236}">
                <a16:creationId xmlns:a16="http://schemas.microsoft.com/office/drawing/2014/main" id="{734D610B-2DCD-AA4E-BF8A-745057CCF2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105" t="21997" r="25279" b="16403"/>
          <a:stretch/>
        </p:blipFill>
        <p:spPr>
          <a:xfrm>
            <a:off x="5709394" y="267273"/>
            <a:ext cx="1695258" cy="158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6;p18">
            <a:extLst>
              <a:ext uri="{FF2B5EF4-FFF2-40B4-BE49-F238E27FC236}">
                <a16:creationId xmlns:a16="http://schemas.microsoft.com/office/drawing/2014/main" id="{5CFF2C64-C0F4-BB45-8CF3-55F7FB2047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89" t="28680" r="12030" b="12716"/>
          <a:stretch/>
        </p:blipFill>
        <p:spPr>
          <a:xfrm>
            <a:off x="1620078" y="267273"/>
            <a:ext cx="1814530" cy="15814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BF00F7-694C-3542-A4D8-69A6FC3515B1}"/>
              </a:ext>
            </a:extLst>
          </p:cNvPr>
          <p:cNvSpPr txBox="1"/>
          <p:nvPr/>
        </p:nvSpPr>
        <p:spPr>
          <a:xfrm>
            <a:off x="1235034" y="1995055"/>
            <a:ext cx="24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N=6 </a:t>
            </a:r>
            <a:r>
              <a:rPr lang="en-US" sz="1800" dirty="0" err="1"/>
              <a:t>RNAseq</a:t>
            </a:r>
            <a:r>
              <a:rPr lang="en-US" sz="1800" dirty="0"/>
              <a:t> libraries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45F20-CAF9-4240-B422-615F2DABFB90}"/>
              </a:ext>
            </a:extLst>
          </p:cNvPr>
          <p:cNvSpPr txBox="1"/>
          <p:nvPr/>
        </p:nvSpPr>
        <p:spPr>
          <a:xfrm>
            <a:off x="5284522" y="1995055"/>
            <a:ext cx="24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N=6 </a:t>
            </a:r>
            <a:r>
              <a:rPr lang="en-US" sz="1800" dirty="0" err="1"/>
              <a:t>RNAseq</a:t>
            </a:r>
            <a:r>
              <a:rPr lang="en-US" sz="1800" dirty="0"/>
              <a:t> libraries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24D1D-5C28-0C44-AA1A-16DA50C92460}"/>
              </a:ext>
            </a:extLst>
          </p:cNvPr>
          <p:cNvSpPr txBox="1"/>
          <p:nvPr/>
        </p:nvSpPr>
        <p:spPr>
          <a:xfrm>
            <a:off x="736270" y="2669972"/>
            <a:ext cx="383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Assemble transcriptome </a:t>
            </a:r>
            <a:r>
              <a:rPr lang="en-US" sz="1800" i="1" dirty="0"/>
              <a:t>de novo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06DD2-D1C4-2043-8B41-AD022BAF7765}"/>
              </a:ext>
            </a:extLst>
          </p:cNvPr>
          <p:cNvSpPr txBox="1"/>
          <p:nvPr/>
        </p:nvSpPr>
        <p:spPr>
          <a:xfrm>
            <a:off x="4809506" y="2669972"/>
            <a:ext cx="35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Assemble transcriptome </a:t>
            </a:r>
            <a:r>
              <a:rPr lang="en-US" sz="1800" i="1" dirty="0"/>
              <a:t>de novo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E9CC70-70E9-3F4F-9C23-D95F9FADDA19}"/>
              </a:ext>
            </a:extLst>
          </p:cNvPr>
          <p:cNvSpPr txBox="1"/>
          <p:nvPr/>
        </p:nvSpPr>
        <p:spPr>
          <a:xfrm>
            <a:off x="734292" y="3356760"/>
            <a:ext cx="383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Annotate with BLAST and uniport/</a:t>
            </a:r>
            <a:r>
              <a:rPr lang="en-US" sz="1800" dirty="0" err="1"/>
              <a:t>swissprot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679AA-14AD-DE48-98CC-3C829101DA3B}"/>
              </a:ext>
            </a:extLst>
          </p:cNvPr>
          <p:cNvSpPr txBox="1"/>
          <p:nvPr/>
        </p:nvSpPr>
        <p:spPr>
          <a:xfrm>
            <a:off x="4807528" y="3356760"/>
            <a:ext cx="359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Annotate with BLAST and uniport/</a:t>
            </a:r>
            <a:r>
              <a:rPr lang="en-US" sz="1800" dirty="0" err="1"/>
              <a:t>swissprot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5F376-70A0-F545-964F-F547048A1565}"/>
              </a:ext>
            </a:extLst>
          </p:cNvPr>
          <p:cNvSpPr txBox="1"/>
          <p:nvPr/>
        </p:nvSpPr>
        <p:spPr>
          <a:xfrm>
            <a:off x="732315" y="4292927"/>
            <a:ext cx="383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Annotate with Gene Ontology (GO) and GO Slim Terms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2DF99-D62F-C84E-BBBA-5807602E48A5}"/>
              </a:ext>
            </a:extLst>
          </p:cNvPr>
          <p:cNvSpPr txBox="1"/>
          <p:nvPr/>
        </p:nvSpPr>
        <p:spPr>
          <a:xfrm>
            <a:off x="4657060" y="4292927"/>
            <a:ext cx="374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Annotate with Gene Ontology (GO) and GO Slim Terms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255F1239-9B72-184A-AE8A-F13DA6320BCA}"/>
              </a:ext>
            </a:extLst>
          </p:cNvPr>
          <p:cNvSpPr/>
          <p:nvPr/>
        </p:nvSpPr>
        <p:spPr>
          <a:xfrm>
            <a:off x="2422566" y="2388137"/>
            <a:ext cx="249382" cy="30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7DA49369-8310-234D-BDF7-06BD6C9281AE}"/>
              </a:ext>
            </a:extLst>
          </p:cNvPr>
          <p:cNvSpPr/>
          <p:nvPr/>
        </p:nvSpPr>
        <p:spPr>
          <a:xfrm>
            <a:off x="6489867" y="2421791"/>
            <a:ext cx="249382" cy="30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94FF30D-50B8-A846-832C-C31E04B9F0D9}"/>
              </a:ext>
            </a:extLst>
          </p:cNvPr>
          <p:cNvSpPr/>
          <p:nvPr/>
        </p:nvSpPr>
        <p:spPr>
          <a:xfrm>
            <a:off x="2432465" y="3051173"/>
            <a:ext cx="249382" cy="30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A3AC1785-D020-2F4F-BAB7-EB7DC6F43021}"/>
              </a:ext>
            </a:extLst>
          </p:cNvPr>
          <p:cNvSpPr/>
          <p:nvPr/>
        </p:nvSpPr>
        <p:spPr>
          <a:xfrm>
            <a:off x="6499766" y="3084827"/>
            <a:ext cx="249382" cy="30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14CDE7FD-98EE-914E-93A6-E6CC11ADC8DB}"/>
              </a:ext>
            </a:extLst>
          </p:cNvPr>
          <p:cNvSpPr/>
          <p:nvPr/>
        </p:nvSpPr>
        <p:spPr>
          <a:xfrm>
            <a:off x="2430487" y="4034848"/>
            <a:ext cx="249382" cy="30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34D155C6-7CF3-4F44-945B-533B352D8AAC}"/>
              </a:ext>
            </a:extLst>
          </p:cNvPr>
          <p:cNvSpPr/>
          <p:nvPr/>
        </p:nvSpPr>
        <p:spPr>
          <a:xfrm>
            <a:off x="6497788" y="4068502"/>
            <a:ext cx="249382" cy="30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264965" y="236000"/>
            <a:ext cx="4307035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E73BE"/>
                </a:solidFill>
                <a:latin typeface="+mj-lt"/>
              </a:rPr>
              <a:t>Sea Star Wasting Disease </a:t>
            </a:r>
            <a:endParaRPr dirty="0">
              <a:solidFill>
                <a:srgbClr val="1E73BE"/>
              </a:solidFill>
              <a:latin typeface="+mj-lt"/>
            </a:endParaRPr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264965" y="1064554"/>
            <a:ext cx="3920118" cy="3319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E73BE"/>
              </a:buClr>
              <a:buSzPts val="2000"/>
              <a:buChar char="●"/>
            </a:pPr>
            <a:r>
              <a:rPr lang="en" sz="2400" dirty="0">
                <a:solidFill>
                  <a:srgbClr val="1E73BE"/>
                </a:solidFill>
                <a:latin typeface="+mj-lt"/>
              </a:rPr>
              <a:t>2013 – present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E73BE"/>
              </a:buClr>
              <a:buSzPts val="2000"/>
              <a:buNone/>
            </a:pPr>
            <a:endParaRPr sz="2400" dirty="0">
              <a:solidFill>
                <a:srgbClr val="1E73BE"/>
              </a:solidFill>
              <a:latin typeface="+mj-l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E73BE"/>
              </a:buClr>
              <a:buSzPts val="2000"/>
              <a:buChar char="●"/>
            </a:pPr>
            <a:r>
              <a:rPr lang="en" sz="2400" dirty="0">
                <a:solidFill>
                  <a:srgbClr val="1E73BE"/>
                </a:solidFill>
                <a:latin typeface="+mj-lt"/>
              </a:rPr>
              <a:t>20+ species; billions of sea stars lost</a:t>
            </a:r>
            <a:endParaRPr sz="2400" dirty="0">
              <a:solidFill>
                <a:srgbClr val="1E73BE"/>
              </a:solidFill>
              <a:latin typeface="+mj-l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E73BE"/>
              </a:buClr>
              <a:buSzPts val="2000"/>
              <a:buChar char="○"/>
            </a:pPr>
            <a:r>
              <a:rPr lang="en" sz="2400" dirty="0">
                <a:solidFill>
                  <a:srgbClr val="1E73BE"/>
                </a:solidFill>
                <a:latin typeface="+mj-lt"/>
              </a:rPr>
              <a:t>Some species harder hit than others</a:t>
            </a:r>
            <a:endParaRPr sz="2400" dirty="0">
              <a:solidFill>
                <a:srgbClr val="1E73BE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40D716-C598-EF46-A978-BC583EC4D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38" y="236000"/>
            <a:ext cx="4364912" cy="4360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D8F6F-BFD0-0849-ADC6-2ED0A2006384}"/>
              </a:ext>
            </a:extLst>
          </p:cNvPr>
          <p:cNvSpPr txBox="1"/>
          <p:nvPr/>
        </p:nvSpPr>
        <p:spPr>
          <a:xfrm>
            <a:off x="1" y="4667752"/>
            <a:ext cx="9155660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Devastating Transboundary Impacts of Sea Star Wasting Disease on Subtidal Asteroids</a:t>
            </a:r>
          </a:p>
          <a:p>
            <a:r>
              <a:rPr lang="en-US" sz="1200" dirty="0" err="1"/>
              <a:t>Montecino-Latorre</a:t>
            </a:r>
            <a:r>
              <a:rPr lang="en-US" sz="1200" dirty="0"/>
              <a:t> </a:t>
            </a:r>
            <a:r>
              <a:rPr lang="en-US" sz="1200" i="1" dirty="0"/>
              <a:t>et al,</a:t>
            </a:r>
            <a:r>
              <a:rPr lang="en-US" sz="1200" dirty="0"/>
              <a:t> 2016, PLOS 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90511F-EE02-F644-AE1A-481BFE846959}"/>
              </a:ext>
            </a:extLst>
          </p:cNvPr>
          <p:cNvSpPr/>
          <p:nvPr/>
        </p:nvSpPr>
        <p:spPr>
          <a:xfrm>
            <a:off x="5529943" y="957943"/>
            <a:ext cx="1576251" cy="165463"/>
          </a:xfrm>
          <a:prstGeom prst="rect">
            <a:avLst/>
          </a:prstGeom>
          <a:solidFill>
            <a:srgbClr val="00796B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tarfish on the ground&#10;&#10;Description automatically generated">
            <a:extLst>
              <a:ext uri="{FF2B5EF4-FFF2-40B4-BE49-F238E27FC236}">
                <a16:creationId xmlns:a16="http://schemas.microsoft.com/office/drawing/2014/main" id="{BF514DC7-1B37-CC45-A006-6D33B1E4D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83" y="1685426"/>
            <a:ext cx="3312530" cy="2910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6;p18">
            <a:extLst>
              <a:ext uri="{FF2B5EF4-FFF2-40B4-BE49-F238E27FC236}">
                <a16:creationId xmlns:a16="http://schemas.microsoft.com/office/drawing/2014/main" id="{FC6D58E9-17A8-CB4D-BF5D-BC19937C2E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9" t="28680" r="12030" b="12716"/>
          <a:stretch/>
        </p:blipFill>
        <p:spPr>
          <a:xfrm>
            <a:off x="6077518" y="431036"/>
            <a:ext cx="816687" cy="79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8;p18">
            <a:extLst>
              <a:ext uri="{FF2B5EF4-FFF2-40B4-BE49-F238E27FC236}">
                <a16:creationId xmlns:a16="http://schemas.microsoft.com/office/drawing/2014/main" id="{FE5BC19B-4D7C-4F46-9EFF-BA6C8D4F0D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105" t="21997" r="25279" b="16403"/>
          <a:stretch/>
        </p:blipFill>
        <p:spPr>
          <a:xfrm>
            <a:off x="7167065" y="431036"/>
            <a:ext cx="816687" cy="80437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92;p29">
            <a:extLst>
              <a:ext uri="{FF2B5EF4-FFF2-40B4-BE49-F238E27FC236}">
                <a16:creationId xmlns:a16="http://schemas.microsoft.com/office/drawing/2014/main" id="{229296B8-F4B9-1C44-B9A3-17D124E18586}"/>
              </a:ext>
            </a:extLst>
          </p:cNvPr>
          <p:cNvSpPr txBox="1">
            <a:spLocks/>
          </p:cNvSpPr>
          <p:nvPr/>
        </p:nvSpPr>
        <p:spPr>
          <a:xfrm>
            <a:off x="369400" y="227305"/>
            <a:ext cx="8703900" cy="61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>
                <a:latin typeface="+mj-lt"/>
              </a:rPr>
              <a:t>Abundant Biological Processes</a:t>
            </a:r>
            <a:endParaRPr lang="en-US" i="1" dirty="0">
              <a:latin typeface="+mj-lt"/>
            </a:endParaRPr>
          </a:p>
        </p:txBody>
      </p:sp>
      <p:pic>
        <p:nvPicPr>
          <p:cNvPr id="15" name="Picture 14" descr="A list of progress in progress&#10;&#10;Description automatically generated with medium confidence">
            <a:extLst>
              <a:ext uri="{FF2B5EF4-FFF2-40B4-BE49-F238E27FC236}">
                <a16:creationId xmlns:a16="http://schemas.microsoft.com/office/drawing/2014/main" id="{D9B70B0A-38B1-394C-BD3B-E953D1EAE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1265572"/>
            <a:ext cx="7500730" cy="38779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C7D2A57-8EFA-E040-8125-E83261B17CAA}"/>
              </a:ext>
            </a:extLst>
          </p:cNvPr>
          <p:cNvSpPr/>
          <p:nvPr/>
        </p:nvSpPr>
        <p:spPr>
          <a:xfrm>
            <a:off x="609601" y="1550504"/>
            <a:ext cx="7500730" cy="35929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ist of progress in progress&#10;&#10;Description automatically generated with medium confidence">
            <a:extLst>
              <a:ext uri="{FF2B5EF4-FFF2-40B4-BE49-F238E27FC236}">
                <a16:creationId xmlns:a16="http://schemas.microsoft.com/office/drawing/2014/main" id="{3D4B3F27-56B5-3A4A-8830-B7A7DE6B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265572"/>
            <a:ext cx="7500730" cy="38779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08E8C8-66A6-C242-9F9A-11897EC8CC82}"/>
              </a:ext>
            </a:extLst>
          </p:cNvPr>
          <p:cNvSpPr/>
          <p:nvPr/>
        </p:nvSpPr>
        <p:spPr>
          <a:xfrm>
            <a:off x="702520" y="2478986"/>
            <a:ext cx="4412511" cy="320306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166;p18">
            <a:extLst>
              <a:ext uri="{FF2B5EF4-FFF2-40B4-BE49-F238E27FC236}">
                <a16:creationId xmlns:a16="http://schemas.microsoft.com/office/drawing/2014/main" id="{1FB3811F-E668-7C41-81F6-27C9D1C8AA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89" t="28680" r="12030" b="12716"/>
          <a:stretch/>
        </p:blipFill>
        <p:spPr>
          <a:xfrm>
            <a:off x="6077518" y="431036"/>
            <a:ext cx="816687" cy="79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8;p18">
            <a:extLst>
              <a:ext uri="{FF2B5EF4-FFF2-40B4-BE49-F238E27FC236}">
                <a16:creationId xmlns:a16="http://schemas.microsoft.com/office/drawing/2014/main" id="{9BB9F478-29B8-C048-88EB-470D597AA7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105" t="21997" r="25279" b="16403"/>
          <a:stretch/>
        </p:blipFill>
        <p:spPr>
          <a:xfrm>
            <a:off x="7167065" y="431036"/>
            <a:ext cx="816687" cy="8043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92;p29">
            <a:extLst>
              <a:ext uri="{FF2B5EF4-FFF2-40B4-BE49-F238E27FC236}">
                <a16:creationId xmlns:a16="http://schemas.microsoft.com/office/drawing/2014/main" id="{30277390-F04F-5340-918B-0DD47E083343}"/>
              </a:ext>
            </a:extLst>
          </p:cNvPr>
          <p:cNvSpPr txBox="1">
            <a:spLocks/>
          </p:cNvSpPr>
          <p:nvPr/>
        </p:nvSpPr>
        <p:spPr>
          <a:xfrm>
            <a:off x="369400" y="227305"/>
            <a:ext cx="8703900" cy="61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>
                <a:latin typeface="+mj-lt"/>
              </a:rPr>
              <a:t>Abundant Biological Processes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262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0B36-56E6-D812-0D87-E7F883C4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221857"/>
            <a:ext cx="7505700" cy="954600"/>
          </a:xfrm>
        </p:spPr>
        <p:txBody>
          <a:bodyPr/>
          <a:lstStyle/>
          <a:p>
            <a:r>
              <a:rPr lang="en-US" dirty="0"/>
              <a:t>Exciting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F24A7-652E-6827-665F-5F55DB540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425" y="690880"/>
            <a:ext cx="7189471" cy="416559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Find orthologous immune pathways across species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Examine correlation of expression profile to phenotype</a:t>
            </a:r>
          </a:p>
          <a:p>
            <a:r>
              <a:rPr lang="en-US" sz="2000" dirty="0">
                <a:solidFill>
                  <a:srgbClr val="002060"/>
                </a:solidFill>
              </a:rPr>
              <a:t>Look at gene family expansion across species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Identify divergent genes, unique domains, unique genes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Characterize non-host sequences and expression levels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Characterize long non-coding RNAs and expression levels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Identify genetic variation (SNPs) that could relate to phenotype</a:t>
            </a:r>
          </a:p>
          <a:p>
            <a:r>
              <a:rPr lang="en-US" sz="2000" dirty="0">
                <a:solidFill>
                  <a:srgbClr val="002060"/>
                </a:solidFill>
              </a:rPr>
              <a:t>Do we see any tank specific expression patterns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Characterize diversity of expression patterns within and across species</a:t>
            </a:r>
          </a:p>
          <a:p>
            <a:pPr marL="146050" indent="0">
              <a:buNone/>
            </a:pPr>
            <a:endParaRPr lang="en-US" sz="1200" dirty="0">
              <a:solidFill>
                <a:srgbClr val="002060"/>
              </a:solidFill>
            </a:endParaRPr>
          </a:p>
          <a:p>
            <a:pPr marL="146050" indent="0">
              <a:buNone/>
            </a:pPr>
            <a:r>
              <a:rPr lang="en-US" sz="2000" dirty="0">
                <a:solidFill>
                  <a:srgbClr val="002060"/>
                </a:solidFill>
                <a:highlight>
                  <a:srgbClr val="00FFFF"/>
                </a:highlight>
              </a:rPr>
              <a:t>Any other ideas? Come talk to me! </a:t>
            </a:r>
          </a:p>
          <a:p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07B437D1-CF0D-5240-B624-86D26AB6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75" y="221857"/>
            <a:ext cx="22606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278775" y="272166"/>
            <a:ext cx="4541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sz="3600" b="1" dirty="0">
                <a:latin typeface="Calibri"/>
                <a:ea typeface="Calibri"/>
                <a:cs typeface="Calibri"/>
                <a:sym typeface="Calibri"/>
              </a:rPr>
              <a:t>Acknowledgements</a:t>
            </a:r>
            <a:endParaRPr sz="3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2" descr="A blue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9255" y="460574"/>
            <a:ext cx="2222340" cy="87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 descr="A black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7660" y="2571750"/>
            <a:ext cx="2606314" cy="97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b="7166"/>
          <a:stretch/>
        </p:blipFill>
        <p:spPr>
          <a:xfrm>
            <a:off x="217397" y="3764999"/>
            <a:ext cx="2829950" cy="11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 descr="A close-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6436"/>
          <a:stretch/>
        </p:blipFill>
        <p:spPr>
          <a:xfrm>
            <a:off x="300026" y="838215"/>
            <a:ext cx="3676506" cy="115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 descr="A logo of a university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75406" y="287073"/>
            <a:ext cx="1868568" cy="186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8">
            <a:alphaModFix/>
          </a:blip>
          <a:srcRect l="4354" t="19893" r="3198" b="20329"/>
          <a:stretch/>
        </p:blipFill>
        <p:spPr>
          <a:xfrm>
            <a:off x="457399" y="2206718"/>
            <a:ext cx="2222350" cy="14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women standing in a room with plastic containers&#10;&#10;Description automatically generated">
            <a:extLst>
              <a:ext uri="{FF2B5EF4-FFF2-40B4-BE49-F238E27FC236}">
                <a16:creationId xmlns:a16="http://schemas.microsoft.com/office/drawing/2014/main" id="{4FAD3F16-44BD-1B47-BF93-D30B7F1990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512" t="28143" r="7830"/>
          <a:stretch/>
        </p:blipFill>
        <p:spPr>
          <a:xfrm>
            <a:off x="3047347" y="1686784"/>
            <a:ext cx="3320505" cy="2365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D60E9-BD4F-9746-849B-9E13AE0F53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983" y="4196678"/>
            <a:ext cx="5613991" cy="5620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tarfish in a container with bubbles&#10;&#10;Description automatically generated">
            <a:extLst>
              <a:ext uri="{FF2B5EF4-FFF2-40B4-BE49-F238E27FC236}">
                <a16:creationId xmlns:a16="http://schemas.microsoft.com/office/drawing/2014/main" id="{71E271A8-0045-634C-BCEA-96BA0CD15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/>
          <a:stretch/>
        </p:blipFill>
        <p:spPr>
          <a:xfrm rot="16200000">
            <a:off x="2002931" y="-1842537"/>
            <a:ext cx="5089024" cy="8774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ED1FD-5F6F-6442-A4BC-5BEB3483D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94" y="263386"/>
            <a:ext cx="1998015" cy="555321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>Thank you!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70FBFC-EF06-2042-AC7D-F20F797F0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392" y="4598072"/>
            <a:ext cx="8774098" cy="55532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Email: graceac9@uw.edu 			Website: grace-</a:t>
            </a:r>
            <a:r>
              <a:rPr lang="en-US" sz="2000" dirty="0" err="1">
                <a:solidFill>
                  <a:srgbClr val="002060"/>
                </a:solidFill>
              </a:rPr>
              <a:t>ac.github.io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9" name="Picture 8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1BCEE7FC-268A-8549-9609-AE29F3AE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36" y="1339216"/>
            <a:ext cx="2840409" cy="2840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A7F31-46DC-464B-B6C0-22A68F40A088}"/>
              </a:ext>
            </a:extLst>
          </p:cNvPr>
          <p:cNvSpPr txBox="1"/>
          <p:nvPr/>
        </p:nvSpPr>
        <p:spPr>
          <a:xfrm>
            <a:off x="3548432" y="756813"/>
            <a:ext cx="199801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My </a:t>
            </a:r>
            <a:r>
              <a:rPr lang="en-US" sz="2400" dirty="0" err="1"/>
              <a:t>LinkTree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1631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/>
        </p:nvSpPr>
        <p:spPr>
          <a:xfrm>
            <a:off x="1859900" y="4320550"/>
            <a:ext cx="23784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NOAA Fisheries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1859900" y="4320550"/>
            <a:ext cx="31767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Marine Sanctuary Foundation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4267200" y="4246450"/>
            <a:ext cx="278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Nature Conservancy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819150" y="618303"/>
            <a:ext cx="7505700" cy="3395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68300">
              <a:buClr>
                <a:srgbClr val="1E73BE"/>
              </a:buClr>
              <a:buSzPts val="2200"/>
            </a:pPr>
            <a:r>
              <a:rPr lang="en" sz="2400" dirty="0">
                <a:solidFill>
                  <a:srgbClr val="1E73BE"/>
                </a:solidFill>
                <a:latin typeface="+mj-lt"/>
              </a:rPr>
              <a:t>Does what causes disease in </a:t>
            </a:r>
            <a:r>
              <a:rPr lang="en" sz="2400" i="1" dirty="0" err="1">
                <a:solidFill>
                  <a:srgbClr val="1E73BE"/>
                </a:solidFill>
                <a:latin typeface="+mj-lt"/>
              </a:rPr>
              <a:t>Pycnopodia</a:t>
            </a:r>
            <a:r>
              <a:rPr lang="en" sz="2400" i="1" dirty="0">
                <a:solidFill>
                  <a:srgbClr val="1E73BE"/>
                </a:solidFill>
                <a:latin typeface="+mj-lt"/>
              </a:rPr>
              <a:t> </a:t>
            </a:r>
            <a:r>
              <a:rPr lang="en" sz="2400" i="1" dirty="0" err="1">
                <a:solidFill>
                  <a:srgbClr val="1E73BE"/>
                </a:solidFill>
                <a:latin typeface="+mj-lt"/>
              </a:rPr>
              <a:t>helianthoides</a:t>
            </a:r>
            <a:r>
              <a:rPr lang="en" sz="2400" dirty="0">
                <a:solidFill>
                  <a:srgbClr val="1E73BE"/>
                </a:solidFill>
                <a:latin typeface="+mj-lt"/>
              </a:rPr>
              <a:t> cause disease </a:t>
            </a:r>
            <a:r>
              <a:rPr lang="en-US" sz="2400" dirty="0">
                <a:solidFill>
                  <a:srgbClr val="1E73BE"/>
                </a:solidFill>
                <a:latin typeface="+mj-lt"/>
              </a:rPr>
              <a:t>in other species</a:t>
            </a:r>
            <a:r>
              <a:rPr lang="en-US" sz="2400" i="1" dirty="0">
                <a:solidFill>
                  <a:srgbClr val="1E73BE"/>
                </a:solidFill>
                <a:latin typeface="+mj-lt"/>
              </a:rPr>
              <a:t>?</a:t>
            </a:r>
            <a:endParaRPr lang="en" sz="2400" i="1" dirty="0">
              <a:solidFill>
                <a:srgbClr val="1E73BE"/>
              </a:solidFill>
              <a:latin typeface="+mj-lt"/>
            </a:endParaRP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1E73BE"/>
              </a:buClr>
              <a:buSzPts val="2200"/>
              <a:buNone/>
            </a:pPr>
            <a:endParaRPr sz="2400" dirty="0">
              <a:solidFill>
                <a:srgbClr val="1E73BE"/>
              </a:solidFill>
              <a:latin typeface="+mj-lt"/>
            </a:endParaRPr>
          </a:p>
          <a:p>
            <a:pPr indent="-368300">
              <a:buClr>
                <a:srgbClr val="1E73BE"/>
              </a:buClr>
              <a:buSzPts val="2200"/>
            </a:pPr>
            <a:r>
              <a:rPr lang="en" sz="2400" dirty="0">
                <a:solidFill>
                  <a:srgbClr val="1E73BE"/>
                </a:solidFill>
                <a:latin typeface="+mj-lt"/>
              </a:rPr>
              <a:t>If disease does transfer between species, does it do so evenly, or do some species have some resistance? 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Clr>
                <a:srgbClr val="1E73BE"/>
              </a:buClr>
              <a:buSzPts val="2200"/>
              <a:buNone/>
            </a:pPr>
            <a:endParaRPr sz="2400" dirty="0">
              <a:solidFill>
                <a:srgbClr val="1E73BE"/>
              </a:solidFill>
              <a:latin typeface="+mj-lt"/>
            </a:endParaRPr>
          </a:p>
          <a:p>
            <a:pPr indent="-368300">
              <a:buClr>
                <a:srgbClr val="1E73BE"/>
              </a:buClr>
              <a:buSzPts val="2200"/>
            </a:pPr>
            <a:r>
              <a:rPr lang="en" sz="2400" dirty="0">
                <a:solidFill>
                  <a:srgbClr val="1E73BE"/>
                </a:solidFill>
                <a:latin typeface="+mj-lt"/>
              </a:rPr>
              <a:t>What can resistance inform us about recovery efforts for </a:t>
            </a:r>
            <a:r>
              <a:rPr lang="en" sz="2400" i="1" dirty="0" err="1">
                <a:solidFill>
                  <a:srgbClr val="1E73BE"/>
                </a:solidFill>
                <a:latin typeface="+mj-lt"/>
              </a:rPr>
              <a:t>Pycnopodia</a:t>
            </a:r>
            <a:r>
              <a:rPr lang="en" sz="2400" i="1" dirty="0">
                <a:solidFill>
                  <a:srgbClr val="1E73BE"/>
                </a:solidFill>
                <a:latin typeface="+mj-lt"/>
              </a:rPr>
              <a:t> </a:t>
            </a:r>
            <a:r>
              <a:rPr lang="en" sz="2400" i="1" dirty="0" err="1">
                <a:solidFill>
                  <a:srgbClr val="1E73BE"/>
                </a:solidFill>
                <a:latin typeface="+mj-lt"/>
              </a:rPr>
              <a:t>helianthoides</a:t>
            </a:r>
            <a:r>
              <a:rPr lang="en" sz="2400" i="1" dirty="0">
                <a:solidFill>
                  <a:srgbClr val="1E73BE"/>
                </a:solidFill>
                <a:latin typeface="+mj-lt"/>
              </a:rPr>
              <a:t>?</a:t>
            </a:r>
            <a:endParaRPr sz="2400" i="1" dirty="0">
              <a:solidFill>
                <a:srgbClr val="1E73BE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727875" y="327776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E73BE"/>
                </a:solidFill>
                <a:latin typeface="+mj-lt"/>
              </a:rPr>
              <a:t>Species Studied </a:t>
            </a:r>
            <a:endParaRPr dirty="0">
              <a:solidFill>
                <a:srgbClr val="1E73BE"/>
              </a:solidFill>
              <a:latin typeface="+mj-lt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l="3489" t="28680" r="12030" b="12716"/>
          <a:stretch/>
        </p:blipFill>
        <p:spPr>
          <a:xfrm>
            <a:off x="639812" y="1006789"/>
            <a:ext cx="2218326" cy="205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 l="5842" t="36558" r="19065" b="8082"/>
          <a:stretch/>
        </p:blipFill>
        <p:spPr>
          <a:xfrm>
            <a:off x="3430012" y="999837"/>
            <a:ext cx="2101432" cy="206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 l="25105" t="21997" r="25279" b="16403"/>
          <a:stretch/>
        </p:blipFill>
        <p:spPr>
          <a:xfrm>
            <a:off x="6236150" y="1040952"/>
            <a:ext cx="2218348" cy="206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206225" y="4205063"/>
            <a:ext cx="308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More resistant </a:t>
            </a:r>
            <a:endParaRPr dirty="0">
              <a:latin typeface="+mj-lt"/>
            </a:endParaRPr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6020425" y="4205063"/>
            <a:ext cx="3085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Least resistant </a:t>
            </a:r>
            <a:endParaRPr>
              <a:latin typeface="+mj-lt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2937975" y="4382363"/>
            <a:ext cx="3085500" cy="41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617225" y="3114450"/>
            <a:ext cx="2674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 err="1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Dermasterias</a:t>
            </a:r>
            <a:r>
              <a:rPr lang="en" sz="2000" i="1" dirty="0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" sz="2000" i="1" dirty="0" err="1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imbricata</a:t>
            </a:r>
            <a:endParaRPr sz="2000" i="1" dirty="0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Leather Star</a:t>
            </a:r>
            <a:endParaRPr sz="2000" dirty="0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3336825" y="3114450"/>
            <a:ext cx="228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Pisaster ochraceus</a:t>
            </a:r>
            <a:endParaRPr sz="2000" i="1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Ochre Star</a:t>
            </a:r>
            <a:endParaRPr sz="2000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6319100" y="3114450"/>
            <a:ext cx="2287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Pycnopodia helianthoides</a:t>
            </a:r>
            <a:endParaRPr sz="2000" i="1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Sunflower Star</a:t>
            </a:r>
            <a:endParaRPr sz="2000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/>
      <p:bldP spid="1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ea stars in a clear container&#10;&#10;Description automatically generated">
            <a:extLst>
              <a:ext uri="{FF2B5EF4-FFF2-40B4-BE49-F238E27FC236}">
                <a16:creationId xmlns:a16="http://schemas.microsoft.com/office/drawing/2014/main" id="{BFC2B56F-7D94-2547-8BD1-D0CDBD12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01660" y="-322037"/>
            <a:ext cx="4340679" cy="57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7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27444" r="25838" b="28225"/>
          <a:stretch/>
        </p:blipFill>
        <p:spPr>
          <a:xfrm>
            <a:off x="5004163" y="1596988"/>
            <a:ext cx="1321701" cy="105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l="12296"/>
          <a:stretch/>
        </p:blipFill>
        <p:spPr>
          <a:xfrm>
            <a:off x="7361425" y="451230"/>
            <a:ext cx="1277612" cy="2175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819150" y="425875"/>
            <a:ext cx="48099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Experimental Design</a:t>
            </a:r>
            <a:endParaRPr>
              <a:latin typeface="+mj-lt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5">
            <a:alphaModFix/>
          </a:blip>
          <a:srcRect t="23078" b="11799"/>
          <a:stretch/>
        </p:blipFill>
        <p:spPr>
          <a:xfrm>
            <a:off x="255950" y="1817100"/>
            <a:ext cx="1738226" cy="15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6">
            <a:alphaModFix/>
          </a:blip>
          <a:srcRect t="29039" r="38267" b="22254"/>
          <a:stretch/>
        </p:blipFill>
        <p:spPr>
          <a:xfrm>
            <a:off x="2452525" y="1931968"/>
            <a:ext cx="1216351" cy="127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t="27444" r="25838" b="28225"/>
          <a:stretch/>
        </p:blipFill>
        <p:spPr>
          <a:xfrm>
            <a:off x="5004163" y="2866900"/>
            <a:ext cx="1321701" cy="10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3752700" y="2139700"/>
            <a:ext cx="1159800" cy="2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2970875" y="3275375"/>
            <a:ext cx="197400" cy="250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3707400" y="3648100"/>
            <a:ext cx="1250400" cy="2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288875" y="3291525"/>
            <a:ext cx="2048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Wasting adult </a:t>
            </a:r>
            <a:endParaRPr sz="1800" dirty="0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P. </a:t>
            </a:r>
            <a:r>
              <a:rPr lang="en" sz="1800" i="1" dirty="0" err="1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helianthoides</a:t>
            </a:r>
            <a:endParaRPr sz="1800" i="1" dirty="0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2090325" y="2501800"/>
            <a:ext cx="246900" cy="1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4">
            <a:alphaModFix/>
          </a:blip>
          <a:srcRect l="12296"/>
          <a:stretch/>
        </p:blipFill>
        <p:spPr>
          <a:xfrm>
            <a:off x="7333563" y="2650300"/>
            <a:ext cx="1305474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6430400" y="2139700"/>
            <a:ext cx="826500" cy="2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6416475" y="3648100"/>
            <a:ext cx="826500" cy="23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8221253" y="1656364"/>
            <a:ext cx="370284" cy="48513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8209378" y="3920299"/>
            <a:ext cx="370284" cy="42110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1E73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E092F-5ABC-724D-AC00-2A094959B738}"/>
              </a:ext>
            </a:extLst>
          </p:cNvPr>
          <p:cNvSpPr txBox="1"/>
          <p:nvPr/>
        </p:nvSpPr>
        <p:spPr>
          <a:xfrm>
            <a:off x="4957799" y="1010093"/>
            <a:ext cx="145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Focal disease agent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F513C-AB85-7745-9258-DA5E8492429F}"/>
              </a:ext>
            </a:extLst>
          </p:cNvPr>
          <p:cNvSpPr txBox="1"/>
          <p:nvPr/>
        </p:nvSpPr>
        <p:spPr>
          <a:xfrm>
            <a:off x="4945017" y="4043180"/>
            <a:ext cx="145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Focal control agent</a:t>
            </a:r>
          </a:p>
        </p:txBody>
      </p:sp>
      <p:pic>
        <p:nvPicPr>
          <p:cNvPr id="7" name="Picture 6" descr="A drawing of a beaker with a blue tube and a blue arrow&#10;&#10;Description automatically generated">
            <a:extLst>
              <a:ext uri="{FF2B5EF4-FFF2-40B4-BE49-F238E27FC236}">
                <a16:creationId xmlns:a16="http://schemas.microsoft.com/office/drawing/2014/main" id="{89AFF415-B062-214C-BFC7-B95CE3691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486" y="3589412"/>
            <a:ext cx="984489" cy="1178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 animBg="1"/>
      <p:bldP spid="188" grpId="0"/>
      <p:bldP spid="189" grpId="0" animBg="1"/>
      <p:bldP spid="191" grpId="0" animBg="1"/>
      <p:bldP spid="192" grpId="0" animBg="1"/>
      <p:bldP spid="193" grpId="0" animBg="1"/>
      <p:bldP spid="194" grpId="0" animBg="1"/>
      <p:bldP spid="2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819150" y="425875"/>
            <a:ext cx="48099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Experimental Design</a:t>
            </a:r>
            <a:endParaRPr dirty="0">
              <a:latin typeface="+mj-lt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274" y="1270613"/>
            <a:ext cx="2292975" cy="30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53" y="1270613"/>
            <a:ext cx="2292975" cy="30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905250" y="4419300"/>
            <a:ext cx="2115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CONTROL</a:t>
            </a:r>
            <a:endParaRPr sz="2400" b="1" dirty="0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6214388" y="4419300"/>
            <a:ext cx="2115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E73BE"/>
                </a:solidFill>
                <a:latin typeface="+mj-lt"/>
                <a:ea typeface="Calibri"/>
                <a:cs typeface="Calibri"/>
                <a:sym typeface="Calibri"/>
              </a:rPr>
              <a:t>EXPOSED</a:t>
            </a:r>
            <a:endParaRPr sz="2400" b="1">
              <a:solidFill>
                <a:srgbClr val="1E73BE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1328-7366-C94B-8001-D377EF612B03}"/>
              </a:ext>
            </a:extLst>
          </p:cNvPr>
          <p:cNvSpPr txBox="1"/>
          <p:nvPr/>
        </p:nvSpPr>
        <p:spPr>
          <a:xfrm>
            <a:off x="3249827" y="2360141"/>
            <a:ext cx="778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N=6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FF49B-6537-0243-B319-C25FC13F7304}"/>
              </a:ext>
            </a:extLst>
          </p:cNvPr>
          <p:cNvSpPr txBox="1"/>
          <p:nvPr/>
        </p:nvSpPr>
        <p:spPr>
          <a:xfrm>
            <a:off x="5026926" y="2360141"/>
            <a:ext cx="778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N=6</a:t>
            </a:r>
          </a:p>
        </p:txBody>
      </p:sp>
      <p:pic>
        <p:nvPicPr>
          <p:cNvPr id="9" name="Google Shape;166;p18">
            <a:extLst>
              <a:ext uri="{FF2B5EF4-FFF2-40B4-BE49-F238E27FC236}">
                <a16:creationId xmlns:a16="http://schemas.microsoft.com/office/drawing/2014/main" id="{BAF32AF9-F58D-6049-989E-2984D19757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89" t="28680" r="12030" b="12716"/>
          <a:stretch/>
        </p:blipFill>
        <p:spPr>
          <a:xfrm>
            <a:off x="1374493" y="1126876"/>
            <a:ext cx="1194447" cy="119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8">
            <a:extLst>
              <a:ext uri="{FF2B5EF4-FFF2-40B4-BE49-F238E27FC236}">
                <a16:creationId xmlns:a16="http://schemas.microsoft.com/office/drawing/2014/main" id="{659873EF-ED76-B349-B251-BD5866B4FD3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842" t="36558" r="19065" b="8082"/>
          <a:stretch/>
        </p:blipFill>
        <p:spPr>
          <a:xfrm>
            <a:off x="1396422" y="2199500"/>
            <a:ext cx="1132655" cy="119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8;p18">
            <a:extLst>
              <a:ext uri="{FF2B5EF4-FFF2-40B4-BE49-F238E27FC236}">
                <a16:creationId xmlns:a16="http://schemas.microsoft.com/office/drawing/2014/main" id="{012051D1-2BEB-A449-93C4-A82AAE8146C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5105" t="21997" r="25279" b="16403"/>
          <a:stretch/>
        </p:blipFill>
        <p:spPr>
          <a:xfrm>
            <a:off x="1396421" y="3280182"/>
            <a:ext cx="1132656" cy="1083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2720400" y="4727275"/>
            <a:ext cx="3315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Experiment Day</a:t>
            </a:r>
            <a:endParaRPr sz="1900">
              <a:solidFill>
                <a:srgbClr val="22222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t="73012"/>
          <a:stretch/>
        </p:blipFill>
        <p:spPr>
          <a:xfrm>
            <a:off x="204800" y="4427075"/>
            <a:ext cx="8734425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4">
            <a:alphaModFix/>
          </a:blip>
          <a:srcRect l="12911" t="86685" r="11804"/>
          <a:stretch/>
        </p:blipFill>
        <p:spPr>
          <a:xfrm>
            <a:off x="5278925" y="4768075"/>
            <a:ext cx="3865075" cy="375400"/>
          </a:xfrm>
          <a:prstGeom prst="rect">
            <a:avLst/>
          </a:prstGeom>
          <a:noFill/>
          <a:ln w="19050" cap="flat" cmpd="sng">
            <a:solidFill>
              <a:srgbClr val="1E73B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/>
        </p:nvSpPr>
        <p:spPr>
          <a:xfrm>
            <a:off x="2720400" y="4727275"/>
            <a:ext cx="3315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2222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Experiment Day</a:t>
            </a:r>
            <a:endParaRPr sz="1900">
              <a:solidFill>
                <a:srgbClr val="22222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 t="73012"/>
          <a:stretch/>
        </p:blipFill>
        <p:spPr>
          <a:xfrm>
            <a:off x="204800" y="4427075"/>
            <a:ext cx="8734425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4">
            <a:alphaModFix/>
          </a:blip>
          <a:srcRect l="12911" t="86685" r="11804"/>
          <a:stretch/>
        </p:blipFill>
        <p:spPr>
          <a:xfrm>
            <a:off x="5278925" y="4768075"/>
            <a:ext cx="3865075" cy="375400"/>
          </a:xfrm>
          <a:prstGeom prst="rect">
            <a:avLst/>
          </a:prstGeom>
          <a:noFill/>
          <a:ln w="19050" cap="flat" cmpd="sng">
            <a:solidFill>
              <a:srgbClr val="1E73B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8" y="3411725"/>
            <a:ext cx="87344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9;p19">
            <a:extLst>
              <a:ext uri="{FF2B5EF4-FFF2-40B4-BE49-F238E27FC236}">
                <a16:creationId xmlns:a16="http://schemas.microsoft.com/office/drawing/2014/main" id="{364971BF-9E71-E44E-A7CD-747000E935B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7444" r="39987" b="28225"/>
          <a:stretch/>
        </p:blipFill>
        <p:spPr>
          <a:xfrm>
            <a:off x="-129250" y="3510253"/>
            <a:ext cx="910195" cy="91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6FA8DC"/>
      </a:lt1>
      <a:dk2>
        <a:srgbClr val="D5A6BD"/>
      </a:dk2>
      <a:lt2>
        <a:srgbClr val="D9D9D9"/>
      </a:lt2>
      <a:accent1>
        <a:srgbClr val="00796B"/>
      </a:accent1>
      <a:accent2>
        <a:srgbClr val="D9563F"/>
      </a:accent2>
      <a:accent3>
        <a:srgbClr val="E06666"/>
      </a:accent3>
      <a:accent4>
        <a:srgbClr val="14F597"/>
      </a:accent4>
      <a:accent5>
        <a:srgbClr val="6AA84F"/>
      </a:accent5>
      <a:accent6>
        <a:srgbClr val="F6B26B"/>
      </a:accent6>
      <a:hlink>
        <a:srgbClr val="EA9999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722</Words>
  <Application>Microsoft Macintosh PowerPoint</Application>
  <PresentationFormat>On-screen Show (16:9)</PresentationFormat>
  <Paragraphs>134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Arial</vt:lpstr>
      <vt:lpstr>Nunito</vt:lpstr>
      <vt:lpstr>Shift</vt:lpstr>
      <vt:lpstr>Comparing sea star species with varying susceptibility to sea star wasting disease</vt:lpstr>
      <vt:lpstr>Sea Star Wasting Disease </vt:lpstr>
      <vt:lpstr>PowerPoint Presentation</vt:lpstr>
      <vt:lpstr>Species Studied </vt:lpstr>
      <vt:lpstr>PowerPoint Presentation</vt:lpstr>
      <vt:lpstr>Experimental Design</vt:lpstr>
      <vt:lpstr>Experimental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Preliminary Comparison</vt:lpstr>
      <vt:lpstr>PowerPoint Presentation</vt:lpstr>
      <vt:lpstr>PowerPoint Presentation</vt:lpstr>
      <vt:lpstr>PowerPoint Presentation</vt:lpstr>
      <vt:lpstr>Exciting Directions</vt:lpstr>
      <vt:lpstr>Acknowledgements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Grace A. Crandall</cp:lastModifiedBy>
  <cp:revision>134</cp:revision>
  <cp:lastPrinted>2024-11-07T05:57:47Z</cp:lastPrinted>
  <dcterms:modified xsi:type="dcterms:W3CDTF">2024-11-08T18:46:43Z</dcterms:modified>
</cp:coreProperties>
</file>